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68" r:id="rId2"/>
    <p:sldId id="269" r:id="rId3"/>
  </p:sldIdLst>
  <p:sldSz cx="7200900" cy="10333038"/>
  <p:notesSz cx="6735763" cy="9866313"/>
  <p:defaultText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55">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FFCC"/>
    <a:srgbClr val="0000FF"/>
    <a:srgbClr val="9999FF"/>
    <a:srgbClr val="CCCCFF"/>
    <a:srgbClr val="FFCCFF"/>
    <a:srgbClr val="FF6600"/>
    <a:srgbClr val="FFD9FF"/>
    <a:srgbClr val="66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75" autoAdjust="0"/>
    <p:restoredTop sz="95219" autoAdjust="0"/>
  </p:normalViewPr>
  <p:slideViewPr>
    <p:cSldViewPr snapToGrid="0">
      <p:cViewPr>
        <p:scale>
          <a:sx n="90" d="100"/>
          <a:sy n="90" d="100"/>
        </p:scale>
        <p:origin x="-1230" y="-72"/>
      </p:cViewPr>
      <p:guideLst>
        <p:guide orient="horz" pos="3255"/>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9CDDAFEC-CB4C-405F-8599-CA0ADCDAED7F}" type="datetimeFigureOut">
              <a:rPr kumimoji="1" lang="ja-JP" altLang="en-US" smtClean="0"/>
              <a:t>2016/4/18</a:t>
            </a:fld>
            <a:endParaRPr kumimoji="1" lang="ja-JP" altLang="en-US"/>
          </a:p>
        </p:txBody>
      </p:sp>
      <p:sp>
        <p:nvSpPr>
          <p:cNvPr id="4" name="スライド イメージ プレースホルダー 3"/>
          <p:cNvSpPr>
            <a:spLocks noGrp="1" noRot="1" noChangeAspect="1"/>
          </p:cNvSpPr>
          <p:nvPr>
            <p:ph type="sldImg" idx="2"/>
          </p:nvPr>
        </p:nvSpPr>
        <p:spPr>
          <a:xfrm>
            <a:off x="2079625" y="741363"/>
            <a:ext cx="257651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265EF4B7-737B-449E-9832-59B8E9B12169}" type="slidenum">
              <a:rPr kumimoji="1" lang="ja-JP" altLang="en-US" smtClean="0"/>
              <a:t>‹#›</a:t>
            </a:fld>
            <a:endParaRPr kumimoji="1" lang="ja-JP" altLang="en-US"/>
          </a:p>
        </p:txBody>
      </p:sp>
    </p:spTree>
    <p:extLst>
      <p:ext uri="{BB962C8B-B14F-4D97-AF65-F5344CB8AC3E}">
        <p14:creationId xmlns:p14="http://schemas.microsoft.com/office/powerpoint/2010/main" val="4002440844"/>
      </p:ext>
    </p:extLst>
  </p:cSld>
  <p:clrMap bg1="lt1" tx1="dk1" bg2="lt2" tx2="dk2" accent1="accent1" accent2="accent2" accent3="accent3" accent4="accent4" accent5="accent5" accent6="accent6" hlink="hlink" folHlink="folHlink"/>
  <p:notesStyle>
    <a:lvl1pPr marL="0" algn="l" defTabSz="956371" rtl="0" eaLnBrk="1" latinLnBrk="0" hangingPunct="1">
      <a:defRPr kumimoji="1" sz="1300" kern="1200">
        <a:solidFill>
          <a:schemeClr val="tx1"/>
        </a:solidFill>
        <a:latin typeface="+mn-lt"/>
        <a:ea typeface="+mn-ea"/>
        <a:cs typeface="+mn-cs"/>
      </a:defRPr>
    </a:lvl1pPr>
    <a:lvl2pPr marL="478185" algn="l" defTabSz="956371" rtl="0" eaLnBrk="1" latinLnBrk="0" hangingPunct="1">
      <a:defRPr kumimoji="1" sz="1300" kern="1200">
        <a:solidFill>
          <a:schemeClr val="tx1"/>
        </a:solidFill>
        <a:latin typeface="+mn-lt"/>
        <a:ea typeface="+mn-ea"/>
        <a:cs typeface="+mn-cs"/>
      </a:defRPr>
    </a:lvl2pPr>
    <a:lvl3pPr marL="956371" algn="l" defTabSz="956371" rtl="0" eaLnBrk="1" latinLnBrk="0" hangingPunct="1">
      <a:defRPr kumimoji="1" sz="1300" kern="1200">
        <a:solidFill>
          <a:schemeClr val="tx1"/>
        </a:solidFill>
        <a:latin typeface="+mn-lt"/>
        <a:ea typeface="+mn-ea"/>
        <a:cs typeface="+mn-cs"/>
      </a:defRPr>
    </a:lvl3pPr>
    <a:lvl4pPr marL="1434556" algn="l" defTabSz="956371" rtl="0" eaLnBrk="1" latinLnBrk="0" hangingPunct="1">
      <a:defRPr kumimoji="1" sz="1300" kern="1200">
        <a:solidFill>
          <a:schemeClr val="tx1"/>
        </a:solidFill>
        <a:latin typeface="+mn-lt"/>
        <a:ea typeface="+mn-ea"/>
        <a:cs typeface="+mn-cs"/>
      </a:defRPr>
    </a:lvl4pPr>
    <a:lvl5pPr marL="1912742" algn="l" defTabSz="956371" rtl="0" eaLnBrk="1" latinLnBrk="0" hangingPunct="1">
      <a:defRPr kumimoji="1" sz="1300" kern="1200">
        <a:solidFill>
          <a:schemeClr val="tx1"/>
        </a:solidFill>
        <a:latin typeface="+mn-lt"/>
        <a:ea typeface="+mn-ea"/>
        <a:cs typeface="+mn-cs"/>
      </a:defRPr>
    </a:lvl5pPr>
    <a:lvl6pPr marL="2390927" algn="l" defTabSz="956371" rtl="0" eaLnBrk="1" latinLnBrk="0" hangingPunct="1">
      <a:defRPr kumimoji="1" sz="1300" kern="1200">
        <a:solidFill>
          <a:schemeClr val="tx1"/>
        </a:solidFill>
        <a:latin typeface="+mn-lt"/>
        <a:ea typeface="+mn-ea"/>
        <a:cs typeface="+mn-cs"/>
      </a:defRPr>
    </a:lvl6pPr>
    <a:lvl7pPr marL="2869113" algn="l" defTabSz="956371" rtl="0" eaLnBrk="1" latinLnBrk="0" hangingPunct="1">
      <a:defRPr kumimoji="1" sz="1300" kern="1200">
        <a:solidFill>
          <a:schemeClr val="tx1"/>
        </a:solidFill>
        <a:latin typeface="+mn-lt"/>
        <a:ea typeface="+mn-ea"/>
        <a:cs typeface="+mn-cs"/>
      </a:defRPr>
    </a:lvl7pPr>
    <a:lvl8pPr marL="3347298" algn="l" defTabSz="956371" rtl="0" eaLnBrk="1" latinLnBrk="0" hangingPunct="1">
      <a:defRPr kumimoji="1" sz="1300" kern="1200">
        <a:solidFill>
          <a:schemeClr val="tx1"/>
        </a:solidFill>
        <a:latin typeface="+mn-lt"/>
        <a:ea typeface="+mn-ea"/>
        <a:cs typeface="+mn-cs"/>
      </a:defRPr>
    </a:lvl8pPr>
    <a:lvl9pPr marL="3825484" algn="l" defTabSz="956371"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9625" y="739775"/>
            <a:ext cx="25765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441A68-05C4-4D5C-A64B-6E1A9535DD70}" type="slidenum">
              <a:rPr kumimoji="1" lang="ja-JP" altLang="en-US" smtClean="0"/>
              <a:t>1</a:t>
            </a:fld>
            <a:endParaRPr kumimoji="1" lang="ja-JP" altLang="en-US" dirty="0"/>
          </a:p>
        </p:txBody>
      </p:sp>
    </p:spTree>
    <p:extLst>
      <p:ext uri="{BB962C8B-B14F-4D97-AF65-F5344CB8AC3E}">
        <p14:creationId xmlns:p14="http://schemas.microsoft.com/office/powerpoint/2010/main" val="1426562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9625" y="741363"/>
            <a:ext cx="257651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5EF4B7-737B-449E-9832-59B8E9B12169}" type="slidenum">
              <a:rPr kumimoji="1" lang="ja-JP" altLang="en-US" smtClean="0"/>
              <a:t>2</a:t>
            </a:fld>
            <a:endParaRPr kumimoji="1" lang="ja-JP" altLang="en-US"/>
          </a:p>
        </p:txBody>
      </p:sp>
    </p:spTree>
    <p:extLst>
      <p:ext uri="{BB962C8B-B14F-4D97-AF65-F5344CB8AC3E}">
        <p14:creationId xmlns:p14="http://schemas.microsoft.com/office/powerpoint/2010/main" val="3058309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2"/>
            <a:ext cx="6120765" cy="221490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855389"/>
            <a:ext cx="5040630" cy="2640665"/>
          </a:xfrm>
        </p:spPr>
        <p:txBody>
          <a:bodyPr/>
          <a:lstStyle>
            <a:lvl1pPr marL="0" indent="0" algn="ctr">
              <a:buNone/>
              <a:defRPr>
                <a:solidFill>
                  <a:schemeClr val="tx1">
                    <a:tint val="75000"/>
                  </a:schemeClr>
                </a:solidFill>
              </a:defRPr>
            </a:lvl1pPr>
            <a:lvl2pPr marL="478185" indent="0" algn="ctr">
              <a:buNone/>
              <a:defRPr>
                <a:solidFill>
                  <a:schemeClr val="tx1">
                    <a:tint val="75000"/>
                  </a:schemeClr>
                </a:solidFill>
              </a:defRPr>
            </a:lvl2pPr>
            <a:lvl3pPr marL="956371" indent="0" algn="ctr">
              <a:buNone/>
              <a:defRPr>
                <a:solidFill>
                  <a:schemeClr val="tx1">
                    <a:tint val="75000"/>
                  </a:schemeClr>
                </a:solidFill>
              </a:defRPr>
            </a:lvl3pPr>
            <a:lvl4pPr marL="1434556" indent="0" algn="ctr">
              <a:buNone/>
              <a:defRPr>
                <a:solidFill>
                  <a:schemeClr val="tx1">
                    <a:tint val="75000"/>
                  </a:schemeClr>
                </a:solidFill>
              </a:defRPr>
            </a:lvl4pPr>
            <a:lvl5pPr marL="1912742" indent="0" algn="ctr">
              <a:buNone/>
              <a:defRPr>
                <a:solidFill>
                  <a:schemeClr val="tx1">
                    <a:tint val="75000"/>
                  </a:schemeClr>
                </a:solidFill>
              </a:defRPr>
            </a:lvl5pPr>
            <a:lvl6pPr marL="2390927" indent="0" algn="ctr">
              <a:buNone/>
              <a:defRPr>
                <a:solidFill>
                  <a:schemeClr val="tx1">
                    <a:tint val="75000"/>
                  </a:schemeClr>
                </a:solidFill>
              </a:defRPr>
            </a:lvl6pPr>
            <a:lvl7pPr marL="2869113" indent="0" algn="ctr">
              <a:buNone/>
              <a:defRPr>
                <a:solidFill>
                  <a:schemeClr val="tx1">
                    <a:tint val="75000"/>
                  </a:schemeClr>
                </a:solidFill>
              </a:defRPr>
            </a:lvl7pPr>
            <a:lvl8pPr marL="3347298" indent="0" algn="ctr">
              <a:buNone/>
              <a:defRPr>
                <a:solidFill>
                  <a:schemeClr val="tx1">
                    <a:tint val="75000"/>
                  </a:schemeClr>
                </a:solidFill>
              </a:defRPr>
            </a:lvl8pPr>
            <a:lvl9pPr marL="382548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756079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02627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55706" y="413803"/>
            <a:ext cx="1755220" cy="881656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90049" y="413803"/>
            <a:ext cx="5145644" cy="88165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258246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216754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5"/>
            <a:ext cx="6120765" cy="2052257"/>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2" y="4379583"/>
            <a:ext cx="6120765" cy="2260352"/>
          </a:xfrm>
        </p:spPr>
        <p:txBody>
          <a:bodyPr anchor="b"/>
          <a:lstStyle>
            <a:lvl1pPr marL="0" indent="0">
              <a:buNone/>
              <a:defRPr sz="2100">
                <a:solidFill>
                  <a:schemeClr val="tx1">
                    <a:tint val="75000"/>
                  </a:schemeClr>
                </a:solidFill>
              </a:defRPr>
            </a:lvl1pPr>
            <a:lvl2pPr marL="478185" indent="0">
              <a:buNone/>
              <a:defRPr sz="1900">
                <a:solidFill>
                  <a:schemeClr val="tx1">
                    <a:tint val="75000"/>
                  </a:schemeClr>
                </a:solidFill>
              </a:defRPr>
            </a:lvl2pPr>
            <a:lvl3pPr marL="956371" indent="0">
              <a:buNone/>
              <a:defRPr sz="1700">
                <a:solidFill>
                  <a:schemeClr val="tx1">
                    <a:tint val="75000"/>
                  </a:schemeClr>
                </a:solidFill>
              </a:defRPr>
            </a:lvl3pPr>
            <a:lvl4pPr marL="1434556" indent="0">
              <a:buNone/>
              <a:defRPr sz="1500">
                <a:solidFill>
                  <a:schemeClr val="tx1">
                    <a:tint val="75000"/>
                  </a:schemeClr>
                </a:solidFill>
              </a:defRPr>
            </a:lvl4pPr>
            <a:lvl5pPr marL="1912742" indent="0">
              <a:buNone/>
              <a:defRPr sz="1500">
                <a:solidFill>
                  <a:schemeClr val="tx1">
                    <a:tint val="75000"/>
                  </a:schemeClr>
                </a:solidFill>
              </a:defRPr>
            </a:lvl5pPr>
            <a:lvl6pPr marL="2390927" indent="0">
              <a:buNone/>
              <a:defRPr sz="1500">
                <a:solidFill>
                  <a:schemeClr val="tx1">
                    <a:tint val="75000"/>
                  </a:schemeClr>
                </a:solidFill>
              </a:defRPr>
            </a:lvl6pPr>
            <a:lvl7pPr marL="2869113" indent="0">
              <a:buNone/>
              <a:defRPr sz="1500">
                <a:solidFill>
                  <a:schemeClr val="tx1">
                    <a:tint val="75000"/>
                  </a:schemeClr>
                </a:solidFill>
              </a:defRPr>
            </a:lvl7pPr>
            <a:lvl8pPr marL="3347298" indent="0">
              <a:buNone/>
              <a:defRPr sz="1500">
                <a:solidFill>
                  <a:schemeClr val="tx1">
                    <a:tint val="75000"/>
                  </a:schemeClr>
                </a:solidFill>
              </a:defRPr>
            </a:lvl8pPr>
            <a:lvl9pPr marL="3825484"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93557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90049" y="2411044"/>
            <a:ext cx="3450431"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960496" y="2411044"/>
            <a:ext cx="3450431"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403538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0"/>
            <a:ext cx="6480810" cy="172217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7" y="2312975"/>
            <a:ext cx="3182899"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7" y="3276912"/>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438735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62180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97268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411411"/>
            <a:ext cx="4025503" cy="8818962"/>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5" y="2162286"/>
            <a:ext cx="2369047" cy="706808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123208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23276"/>
            <a:ext cx="4320540" cy="6199823"/>
          </a:xfrm>
        </p:spPr>
        <p:txBody>
          <a:bodyPr/>
          <a:lstStyle>
            <a:lvl1pPr marL="0" indent="0">
              <a:buNone/>
              <a:defRPr sz="3300"/>
            </a:lvl1pPr>
            <a:lvl2pPr marL="478185" indent="0">
              <a:buNone/>
              <a:defRPr sz="2900"/>
            </a:lvl2pPr>
            <a:lvl3pPr marL="956371" indent="0">
              <a:buNone/>
              <a:defRPr sz="2500"/>
            </a:lvl3pPr>
            <a:lvl4pPr marL="1434556" indent="0">
              <a:buNone/>
              <a:defRPr sz="2100"/>
            </a:lvl4pPr>
            <a:lvl5pPr marL="1912742" indent="0">
              <a:buNone/>
              <a:defRPr sz="2100"/>
            </a:lvl5pPr>
            <a:lvl6pPr marL="2390927" indent="0">
              <a:buNone/>
              <a:defRPr sz="2100"/>
            </a:lvl6pPr>
            <a:lvl7pPr marL="2869113" indent="0">
              <a:buNone/>
              <a:defRPr sz="2100"/>
            </a:lvl7pPr>
            <a:lvl8pPr marL="3347298" indent="0">
              <a:buNone/>
              <a:defRPr sz="2100"/>
            </a:lvl8pPr>
            <a:lvl9pPr marL="3825484"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8087038"/>
            <a:ext cx="4320540" cy="121269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097546-F8F5-42CE-9985-D18C74B8DAC0}" type="datetimeFigureOut">
              <a:rPr kumimoji="1" lang="ja-JP" altLang="en-US" smtClean="0"/>
              <a:t>2016/4/18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173996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0"/>
            <a:ext cx="6480810" cy="1722173"/>
          </a:xfrm>
          <a:prstGeom prst="rect">
            <a:avLst/>
          </a:prstGeom>
        </p:spPr>
        <p:txBody>
          <a:bodyPr vert="horz" lIns="95637" tIns="47819" rIns="95637" bIns="47819"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411044"/>
            <a:ext cx="6480810" cy="6819327"/>
          </a:xfrm>
          <a:prstGeom prst="rect">
            <a:avLst/>
          </a:prstGeom>
        </p:spPr>
        <p:txBody>
          <a:bodyPr vert="horz" lIns="95637" tIns="47819" rIns="95637" bIns="4781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577199"/>
            <a:ext cx="1680210" cy="550139"/>
          </a:xfrm>
          <a:prstGeom prst="rect">
            <a:avLst/>
          </a:prstGeom>
        </p:spPr>
        <p:txBody>
          <a:bodyPr vert="horz" lIns="95637" tIns="47819" rIns="95637" bIns="47819" rtlCol="0" anchor="ctr"/>
          <a:lstStyle>
            <a:lvl1pPr algn="l">
              <a:defRPr sz="1300">
                <a:solidFill>
                  <a:schemeClr val="tx1">
                    <a:tint val="75000"/>
                  </a:schemeClr>
                </a:solidFill>
              </a:defRPr>
            </a:lvl1pPr>
          </a:lstStyle>
          <a:p>
            <a:fld id="{8A097546-F8F5-42CE-9985-D18C74B8DAC0}" type="datetimeFigureOut">
              <a:rPr kumimoji="1" lang="ja-JP" altLang="en-US" smtClean="0"/>
              <a:t>2016/4/18</a:t>
            </a:fld>
            <a:endParaRPr kumimoji="1" lang="ja-JP" altLang="en-US"/>
          </a:p>
        </p:txBody>
      </p:sp>
      <p:sp>
        <p:nvSpPr>
          <p:cNvPr id="5" name="フッター プレースホルダー 4"/>
          <p:cNvSpPr>
            <a:spLocks noGrp="1"/>
          </p:cNvSpPr>
          <p:nvPr>
            <p:ph type="ftr" sz="quarter" idx="3"/>
          </p:nvPr>
        </p:nvSpPr>
        <p:spPr>
          <a:xfrm>
            <a:off x="2460308" y="9577199"/>
            <a:ext cx="2280285" cy="550139"/>
          </a:xfrm>
          <a:prstGeom prst="rect">
            <a:avLst/>
          </a:prstGeom>
        </p:spPr>
        <p:txBody>
          <a:bodyPr vert="horz" lIns="95637" tIns="47819" rIns="95637" bIns="4781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9"/>
            <a:ext cx="1680210" cy="550139"/>
          </a:xfrm>
          <a:prstGeom prst="rect">
            <a:avLst/>
          </a:prstGeom>
        </p:spPr>
        <p:txBody>
          <a:bodyPr vert="horz" lIns="95637" tIns="47819" rIns="95637" bIns="47819" rtlCol="0" anchor="ctr"/>
          <a:lstStyle>
            <a:lvl1pPr algn="r">
              <a:defRPr sz="1300">
                <a:solidFill>
                  <a:schemeClr val="tx1">
                    <a:tint val="75000"/>
                  </a:schemeClr>
                </a:solidFill>
              </a:defRPr>
            </a:lvl1p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2717625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6371" rtl="0" eaLnBrk="1" latinLnBrk="0" hangingPunct="1">
        <a:spcBef>
          <a:spcPct val="0"/>
        </a:spcBef>
        <a:buNone/>
        <a:defRPr kumimoji="1" sz="4600" kern="1200">
          <a:solidFill>
            <a:schemeClr val="tx1"/>
          </a:solidFill>
          <a:latin typeface="+mj-lt"/>
          <a:ea typeface="+mj-ea"/>
          <a:cs typeface="+mj-cs"/>
        </a:defRPr>
      </a:lvl1pPr>
    </p:titleStyle>
    <p:bodyStyle>
      <a:lvl1pPr marL="358639" indent="-358639" algn="l" defTabSz="956371"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7051" indent="-298866" algn="l" defTabSz="956371"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5464" indent="-239093" algn="l" defTabSz="956371"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3649"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1835"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0020"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08206"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6391"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4577"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286" y="76960"/>
            <a:ext cx="4826168" cy="371535"/>
          </a:xfrm>
          <a:prstGeom prst="rect">
            <a:avLst/>
          </a:prstGeom>
          <a:noFill/>
        </p:spPr>
        <p:txBody>
          <a:bodyPr wrap="square" lIns="93622" tIns="46811" rIns="93622" bIns="46811" rtlCol="0">
            <a:spAutoFit/>
          </a:bodyPr>
          <a:lstStyle/>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従業員数</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人未満の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事業場の</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主</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方</a:t>
            </a:r>
            <a:r>
              <a:rPr lang="ja-JP" altLang="ja-JP" sz="1800" dirty="0">
                <a:latin typeface="メイリオ" panose="020B0604030504040204" pitchFamily="50" charset="-128"/>
                <a:ea typeface="メイリオ" panose="020B0604030504040204" pitchFamily="50" charset="-128"/>
                <a:cs typeface="メイリオ" panose="020B0604030504040204" pitchFamily="50" charset="-128"/>
              </a:rPr>
              <a:t>へ</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227333" y="1772294"/>
            <a:ext cx="6746234" cy="1248698"/>
          </a:xfrm>
          <a:prstGeom prst="rect">
            <a:avLst/>
          </a:prstGeom>
          <a:noFill/>
        </p:spPr>
        <p:txBody>
          <a:bodyPr wrap="square" lIns="93622" tIns="46811" rIns="93622" bIns="46811" rtlCol="0">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従業員数</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の事業場</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、医師・保健師などによるストレスチェック</a:t>
            </a:r>
            <a:r>
              <a:rPr lang="en-US" altLang="ja-JP"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を実施し、また、医師によるストレスチェック後</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面接指導など</a:t>
            </a:r>
            <a:r>
              <a:rPr lang="en-US" altLang="ja-JP"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を実施した場合、事業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主が費用の助成を受けることができる制度です。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のメンタルヘルス不調の未然防止のために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ぜひ</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、ご活用ください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36286" y="448495"/>
            <a:ext cx="7128329" cy="1053003"/>
          </a:xfrm>
          <a:prstGeom prst="rect">
            <a:avLst/>
          </a:prstGeom>
          <a:solidFill>
            <a:schemeClr val="bg2">
              <a:lumMod val="50000"/>
            </a:schemeClr>
          </a:solidFill>
        </p:spPr>
        <p:txBody>
          <a:bodyPr wrap="square" lIns="72000" tIns="138295" rIns="72000" bIns="34574" rtlCol="0" anchor="ctr" anchorCtr="0">
            <a:spAutoFit/>
          </a:bodyPr>
          <a:lstStyle/>
          <a:p>
            <a:pPr>
              <a:lnSpc>
                <a:spcPts val="3400"/>
              </a:lnSpc>
            </a:pP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ストレスチェック</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促進のための</a:t>
            </a:r>
            <a:endParaRPr lang="en-US"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400"/>
              </a:lnSpc>
            </a:pP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助成金</a:t>
            </a:r>
            <a:r>
              <a:rPr lang="ja-JP" altLang="ja-JP"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ja-JP" altLang="en-US"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8143" y="10099641"/>
            <a:ext cx="7164614" cy="233397"/>
          </a:xfrm>
          <a:prstGeom prst="rect">
            <a:avLst/>
          </a:prstGeom>
        </p:spPr>
        <p:txBody>
          <a:bodyPr wrap="square">
            <a:spAutoFit/>
          </a:bodyPr>
          <a:lstStyle/>
          <a:p>
            <a:pPr algn="ctr">
              <a:lnSpc>
                <a:spcPts val="11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助成金は、厚生労働省の産業保健活動総合支援事業の一環として行われています</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strike="sngStrike" dirty="0"/>
          </a:p>
        </p:txBody>
      </p:sp>
      <p:sp>
        <p:nvSpPr>
          <p:cNvPr id="7" name="正方形/長方形 6"/>
          <p:cNvSpPr/>
          <p:nvPr/>
        </p:nvSpPr>
        <p:spPr>
          <a:xfrm>
            <a:off x="152248" y="3734632"/>
            <a:ext cx="4826168" cy="830997"/>
          </a:xfrm>
          <a:prstGeom prst="rect">
            <a:avLst/>
          </a:prstGeom>
        </p:spPr>
        <p:txBody>
          <a:bodyPr wrap="square">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助成</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金を受けるためには＞</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rgbClr val="FF0000"/>
                </a:solidFill>
                <a:latin typeface="HGｺﾞｼｯｸM" pitchFamily="49" charset="-128"/>
                <a:ea typeface="HGｺﾞｼｯｸM" pitchFamily="49" charset="-128"/>
                <a:cs typeface="メイリオ" panose="020B0604030504040204" pitchFamily="50" charset="-128"/>
              </a:rPr>
              <a:t>◆平成</a:t>
            </a:r>
            <a:r>
              <a:rPr lang="en-US" altLang="ja-JP" sz="1400" b="1" dirty="0" smtClean="0">
                <a:solidFill>
                  <a:srgbClr val="FF0000"/>
                </a:solidFill>
                <a:latin typeface="HGｺﾞｼｯｸM" pitchFamily="49" charset="-128"/>
                <a:ea typeface="HGｺﾞｼｯｸM" pitchFamily="49" charset="-128"/>
                <a:cs typeface="メイリオ" panose="020B0604030504040204" pitchFamily="50" charset="-128"/>
              </a:rPr>
              <a:t>27</a:t>
            </a:r>
            <a:r>
              <a:rPr lang="ja-JP" altLang="en-US" sz="1400" b="1" dirty="0" smtClean="0">
                <a:solidFill>
                  <a:srgbClr val="FF0000"/>
                </a:solidFill>
                <a:latin typeface="HGｺﾞｼｯｸM" pitchFamily="49" charset="-128"/>
                <a:ea typeface="HGｺﾞｼｯｸM" pitchFamily="49" charset="-128"/>
                <a:cs typeface="メイリオ" panose="020B0604030504040204" pitchFamily="50" charset="-128"/>
              </a:rPr>
              <a:t>年度助成金との変更点について◆</a:t>
            </a:r>
            <a:endParaRPr lang="en-US" altLang="ja-JP" sz="1400" b="1" dirty="0" smtClean="0">
              <a:solidFill>
                <a:srgbClr val="FF0000"/>
              </a:solidFill>
              <a:latin typeface="HGｺﾞｼｯｸM" pitchFamily="49" charset="-128"/>
              <a:ea typeface="HGｺﾞｼｯｸM" pitchFamily="49" charset="-128"/>
              <a:cs typeface="メイリオ" panose="020B0604030504040204" pitchFamily="50" charset="-128"/>
            </a:endParaRPr>
          </a:p>
          <a:p>
            <a:r>
              <a:rPr lang="ja-JP" altLang="en-US" sz="1400" b="1" dirty="0" smtClean="0">
                <a:solidFill>
                  <a:srgbClr val="FF0000"/>
                </a:solidFill>
                <a:latin typeface="HGｺﾞｼｯｸM" pitchFamily="49" charset="-128"/>
                <a:ea typeface="HGｺﾞｼｯｸM" pitchFamily="49" charset="-128"/>
                <a:cs typeface="メイリオ" panose="020B0604030504040204" pitchFamily="50" charset="-128"/>
              </a:rPr>
              <a:t>　他の小規模事業場と団体を構成する必要はありません。　</a:t>
            </a:r>
            <a:endParaRPr lang="en-US" altLang="ja-JP" sz="1400" b="1" dirty="0" smtClean="0">
              <a:solidFill>
                <a:srgbClr val="FF0000"/>
              </a:solidFill>
              <a:latin typeface="HGｺﾞｼｯｸM" pitchFamily="49" charset="-128"/>
              <a:ea typeface="HGｺﾞｼｯｸM" pitchFamily="49" charset="-128"/>
              <a:cs typeface="メイリオ" panose="020B0604030504040204" pitchFamily="50" charset="-128"/>
            </a:endParaRPr>
          </a:p>
        </p:txBody>
      </p:sp>
      <p:sp>
        <p:nvSpPr>
          <p:cNvPr id="14" name="正方形/長方形 13"/>
          <p:cNvSpPr/>
          <p:nvPr/>
        </p:nvSpPr>
        <p:spPr>
          <a:xfrm>
            <a:off x="154444" y="3219106"/>
            <a:ext cx="4976001" cy="515526"/>
          </a:xfrm>
          <a:prstGeom prst="rect">
            <a:avLst/>
          </a:prstGeom>
        </p:spPr>
        <p:txBody>
          <a:bodyPr wrap="square">
            <a:spAutoFit/>
          </a:bodyPr>
          <a:lstStyle/>
          <a:p>
            <a:pPr>
              <a:lnSpc>
                <a:spcPts val="1100"/>
              </a:lnSpc>
            </a:pP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「ストレスチェック」と「面接指導の実施」は、労働安全衛生法第</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第１項から第６項に規定する「心理的な負担の程度を把握するための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」などのことをいいます。</a:t>
            </a:r>
            <a:endParaRPr lang="ja-JP" altLang="en-US" sz="1100" strike="sngStrike" dirty="0"/>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4382" y="2705046"/>
            <a:ext cx="1550962" cy="1543646"/>
          </a:xfrm>
          <a:prstGeom prst="rect">
            <a:avLst/>
          </a:prstGeom>
        </p:spPr>
      </p:pic>
      <p:sp>
        <p:nvSpPr>
          <p:cNvPr id="11" name="角丸四角形 10"/>
          <p:cNvSpPr/>
          <p:nvPr/>
        </p:nvSpPr>
        <p:spPr>
          <a:xfrm>
            <a:off x="154444" y="4633364"/>
            <a:ext cx="6828513" cy="2283904"/>
          </a:xfrm>
          <a:prstGeom prst="roundRect">
            <a:avLst>
              <a:gd name="adj" fmla="val 0"/>
            </a:avLst>
          </a:prstGeom>
          <a:solidFill>
            <a:schemeClr val="bg1"/>
          </a:solidFill>
          <a:ln w="19050">
            <a:solidFill>
              <a:srgbClr val="0070C0"/>
            </a:solidFill>
          </a:ln>
        </p:spPr>
        <p:style>
          <a:lnRef idx="2">
            <a:schemeClr val="accent6"/>
          </a:lnRef>
          <a:fillRef idx="1">
            <a:schemeClr val="lt1"/>
          </a:fillRef>
          <a:effectRef idx="0">
            <a:schemeClr val="accent6"/>
          </a:effectRef>
          <a:fontRef idx="minor">
            <a:schemeClr val="dk1"/>
          </a:fontRef>
        </p:style>
        <p:txBody>
          <a:bodyPr wrap="square" lIns="95626" tIns="108000" rIns="95626"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の支給申請をする前に、支給要件を満たしているかの確認を受けるため</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、あらかじめ</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労働者健康安全機構</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への届出が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必要になります。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助成金の支給には、次の</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要件を全て満たしている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ことが必要です。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１．労働保険の適用事業場であること。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２．派遣労働者を含めて常時</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人未満の事業場であること。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３．ストレスチェック</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の実施者及び実施時期が決まっていること</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（登録後</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か月以内に支給申請まで終了できる実施時期となっていること）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46088" lvl="0" indent="-446088"/>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事業者が産業医を選任し、ストレスチェックに係る産業医活動の全部又は一部を行わせること。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46088" lvl="0" indent="-446088"/>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５</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．ストレスチェックの実施及び面接指導等を行う者は、自社の使用者・労働者以外の者であること。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0" y="7161967"/>
            <a:ext cx="2749471" cy="400110"/>
          </a:xfrm>
          <a:prstGeom prst="rect">
            <a:avLst/>
          </a:prstGeom>
        </p:spPr>
        <p:txBody>
          <a:bodyPr wrap="none">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b="1" dirty="0">
                <a:latin typeface="メイリオ" panose="020B0604030504040204" pitchFamily="50" charset="-128"/>
                <a:ea typeface="メイリオ" panose="020B0604030504040204" pitchFamily="50" charset="-128"/>
                <a:cs typeface="メイリオ" panose="020B0604030504040204" pitchFamily="50" charset="-128"/>
              </a:rPr>
              <a:t>助成対象・助成額</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186194" y="7562078"/>
            <a:ext cx="6828513" cy="2330896"/>
          </a:xfrm>
          <a:prstGeom prst="roundRect">
            <a:avLst>
              <a:gd name="adj" fmla="val 0"/>
            </a:avLst>
          </a:prstGeom>
          <a:noFill/>
          <a:ln w="19050">
            <a:solidFill>
              <a:srgbClr val="0070C0"/>
            </a:solidFill>
          </a:ln>
        </p:spPr>
        <p:style>
          <a:lnRef idx="2">
            <a:schemeClr val="accent6"/>
          </a:lnRef>
          <a:fillRef idx="1">
            <a:schemeClr val="lt1"/>
          </a:fillRef>
          <a:effectRef idx="0">
            <a:schemeClr val="accent6"/>
          </a:effectRef>
          <a:fontRef idx="minor">
            <a:schemeClr val="dk1"/>
          </a:fontRef>
        </p:style>
        <p:txBody>
          <a:bodyPr wrap="square" lIns="95626" tIns="108000" rIns="95626"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助成金の支給対象及び助成額は、次のとおりです。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１．ストレスチェック（年１回）を行った場合</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１従業員につき</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を上限として、その実費額を支給。</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２．ストレスチェック後の面接指導などの産業医活動を受けた場合</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１事業場あたり、産業医１回の活動につき</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21,500</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を上限として、その実費額を支給。</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（支給対象とする産業医活動は、</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事業場につき年３回を限度とする。）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支給対象となる産業医活動の例</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・ストレスチェックの実施について助言すること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・ストレスチェック実施後に面接指導を実施すること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・ストレスチェックの結果について、集団分析を行うこと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・面接指導の結果について、事業主に意見陳述すること　など</a:t>
            </a:r>
            <a:endParaRPr lang="en-US" altLang="ja-JP" sz="12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86359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86194" y="6526348"/>
            <a:ext cx="6828512" cy="3503467"/>
          </a:xfrm>
          <a:prstGeom prst="roundRect">
            <a:avLst>
              <a:gd name="adj" fmla="val 8059"/>
            </a:avLst>
          </a:prstGeom>
          <a:solidFill>
            <a:schemeClr val="bg1"/>
          </a:solid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Ø"/>
            </a:pPr>
            <a:r>
              <a:rPr kumimoji="1" lang="ja-JP" altLang="en-US" sz="1600" b="1" dirty="0" smtClean="0">
                <a:solidFill>
                  <a:schemeClr val="tx1"/>
                </a:solidFill>
                <a:latin typeface="メイリオ" pitchFamily="50" charset="-128"/>
                <a:ea typeface="メイリオ" pitchFamily="50" charset="-128"/>
                <a:cs typeface="メイリオ" pitchFamily="50" charset="-128"/>
              </a:rPr>
              <a:t>お問合せ先　</a:t>
            </a:r>
            <a:endParaRPr kumimoji="1" lang="en-US" altLang="ja-JP" sz="1600" b="1" dirty="0" smtClean="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鳥取産業</a:t>
            </a:r>
            <a:r>
              <a:rPr lang="ja-JP" altLang="en-US" sz="1400" dirty="0" smtClean="0">
                <a:solidFill>
                  <a:schemeClr val="tx1"/>
                </a:solidFill>
                <a:latin typeface="メイリオ" pitchFamily="50" charset="-128"/>
                <a:ea typeface="メイリオ" pitchFamily="50" charset="-128"/>
                <a:cs typeface="メイリオ" pitchFamily="50" charset="-128"/>
              </a:rPr>
              <a:t>保健総合支援センター</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〒６８０－０８４６</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鳥取県鳥取市扇町</a:t>
            </a:r>
            <a:r>
              <a:rPr lang="en-US" altLang="ja-JP" sz="1400" dirty="0" smtClean="0">
                <a:solidFill>
                  <a:schemeClr val="tx1"/>
                </a:solidFill>
                <a:latin typeface="メイリオ" pitchFamily="50" charset="-128"/>
                <a:ea typeface="メイリオ" pitchFamily="50" charset="-128"/>
                <a:cs typeface="メイリオ" pitchFamily="50" charset="-128"/>
              </a:rPr>
              <a:t>115</a:t>
            </a:r>
            <a:r>
              <a:rPr lang="ja-JP" altLang="en-US" sz="1400" dirty="0" smtClean="0">
                <a:solidFill>
                  <a:schemeClr val="tx1"/>
                </a:solidFill>
                <a:latin typeface="メイリオ" pitchFamily="50" charset="-128"/>
                <a:ea typeface="メイリオ" pitchFamily="50" charset="-128"/>
                <a:cs typeface="メイリオ" pitchFamily="50" charset="-128"/>
              </a:rPr>
              <a:t>番地１</a:t>
            </a:r>
            <a:r>
              <a:rPr lang="ja-JP" altLang="en-US" sz="1400" dirty="0" smtClean="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鳥取駅前第一生命ビルディング</a:t>
            </a:r>
            <a:r>
              <a:rPr lang="en-US" altLang="ja-JP" sz="1400" dirty="0" smtClean="0">
                <a:solidFill>
                  <a:schemeClr val="tx1"/>
                </a:solidFill>
                <a:latin typeface="メイリオ" pitchFamily="50" charset="-128"/>
                <a:ea typeface="メイリオ" pitchFamily="50" charset="-128"/>
                <a:cs typeface="メイリオ" pitchFamily="50" charset="-128"/>
              </a:rPr>
              <a:t>6</a:t>
            </a:r>
            <a:r>
              <a:rPr lang="ja-JP" altLang="en-US" sz="1400" dirty="0" smtClean="0">
                <a:solidFill>
                  <a:schemeClr val="tx1"/>
                </a:solidFill>
                <a:latin typeface="メイリオ" pitchFamily="50" charset="-128"/>
                <a:ea typeface="メイリオ" pitchFamily="50" charset="-128"/>
                <a:cs typeface="メイリオ" pitchFamily="50" charset="-128"/>
              </a:rPr>
              <a:t>階</a:t>
            </a:r>
            <a:endParaRPr lang="en-US" altLang="ja-JP" sz="1400" dirty="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電話番号　</a:t>
            </a:r>
            <a:r>
              <a:rPr lang="ja-JP" altLang="en-US" sz="1400" dirty="0" smtClean="0">
                <a:solidFill>
                  <a:schemeClr val="tx1"/>
                </a:solidFill>
                <a:latin typeface="メイリオ" pitchFamily="50" charset="-128"/>
                <a:ea typeface="メイリオ" pitchFamily="50" charset="-128"/>
                <a:cs typeface="メイリオ" pitchFamily="50" charset="-128"/>
              </a:rPr>
              <a:t>０８５７－２５－３４３１　</a:t>
            </a:r>
            <a:r>
              <a:rPr lang="en-US" altLang="ja-JP" sz="1400" dirty="0" smtClean="0">
                <a:solidFill>
                  <a:schemeClr val="tx1"/>
                </a:solidFill>
                <a:latin typeface="メイリオ" pitchFamily="50" charset="-128"/>
                <a:ea typeface="メイリオ" pitchFamily="50" charset="-128"/>
                <a:cs typeface="メイリオ" pitchFamily="50" charset="-128"/>
              </a:rPr>
              <a:t>FAX</a:t>
            </a:r>
            <a:r>
              <a:rPr lang="ja-JP" altLang="en-US" sz="1400" dirty="0" smtClean="0">
                <a:solidFill>
                  <a:schemeClr val="tx1"/>
                </a:solidFill>
                <a:latin typeface="メイリオ" pitchFamily="50" charset="-128"/>
                <a:ea typeface="メイリオ" pitchFamily="50" charset="-128"/>
                <a:cs typeface="メイリオ" pitchFamily="50" charset="-128"/>
              </a:rPr>
              <a:t>　０８５７－２５－３４３２</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ホームページ　</a:t>
            </a:r>
            <a:r>
              <a:rPr lang="en-US" altLang="ja-JP" sz="1400" dirty="0" smtClean="0">
                <a:solidFill>
                  <a:schemeClr val="tx1"/>
                </a:solidFill>
                <a:latin typeface="メイリオ" pitchFamily="50" charset="-128"/>
                <a:ea typeface="メイリオ" pitchFamily="50" charset="-128"/>
                <a:cs typeface="メイリオ" pitchFamily="50" charset="-128"/>
              </a:rPr>
              <a:t>http</a:t>
            </a:r>
            <a:r>
              <a:rPr lang="en-US" altLang="ja-JP" sz="1400" dirty="0" smtClean="0">
                <a:solidFill>
                  <a:schemeClr val="tx1"/>
                </a:solidFill>
                <a:latin typeface="メイリオ" pitchFamily="50" charset="-128"/>
                <a:ea typeface="メイリオ" pitchFamily="50" charset="-128"/>
                <a:cs typeface="メイリオ" pitchFamily="50" charset="-128"/>
              </a:rPr>
              <a:t>://</a:t>
            </a:r>
            <a:r>
              <a:rPr lang="en-US" altLang="ja-JP" sz="1400" dirty="0" err="1" smtClean="0">
                <a:solidFill>
                  <a:schemeClr val="tx1"/>
                </a:solidFill>
                <a:latin typeface="メイリオ" pitchFamily="50" charset="-128"/>
                <a:ea typeface="メイリオ" pitchFamily="50" charset="-128"/>
                <a:cs typeface="メイリオ" pitchFamily="50" charset="-128"/>
              </a:rPr>
              <a:t>www.tottoris.johas.go.jp</a:t>
            </a:r>
            <a:endParaRPr lang="en-US" altLang="ja-JP" sz="1400" dirty="0" smtClean="0">
              <a:solidFill>
                <a:schemeClr val="tx1"/>
              </a:solidFill>
              <a:latin typeface="メイリオ" pitchFamily="50" charset="-128"/>
              <a:ea typeface="メイリオ" pitchFamily="50" charset="-128"/>
              <a:cs typeface="メイリオ" pitchFamily="50" charset="-128"/>
            </a:endParaRPr>
          </a:p>
          <a:p>
            <a:pPr marL="285750" lvl="0" indent="-285750">
              <a:buFont typeface="Wingdings" pitchFamily="2" charset="2"/>
              <a:buChar char="Ø"/>
            </a:pPr>
            <a:r>
              <a:rPr lang="ja-JP" altLang="en-US" sz="1600" b="1" dirty="0" smtClean="0">
                <a:solidFill>
                  <a:prstClr val="black"/>
                </a:solidFill>
                <a:latin typeface="メイリオ" pitchFamily="50" charset="-128"/>
                <a:ea typeface="メイリオ" pitchFamily="50" charset="-128"/>
                <a:cs typeface="メイリオ" pitchFamily="50" charset="-128"/>
              </a:rPr>
              <a:t>届出</a:t>
            </a:r>
            <a:r>
              <a:rPr lang="ja-JP" altLang="en-US" sz="1600" b="1" dirty="0">
                <a:solidFill>
                  <a:prstClr val="black"/>
                </a:solidFill>
                <a:latin typeface="メイリオ" pitchFamily="50" charset="-128"/>
                <a:ea typeface="メイリオ" pitchFamily="50" charset="-128"/>
                <a:cs typeface="メイリオ" pitchFamily="50" charset="-128"/>
              </a:rPr>
              <a:t>・申請先</a:t>
            </a:r>
            <a:endParaRPr lang="en-US" altLang="ja-JP" sz="1600" b="1" dirty="0">
              <a:solidFill>
                <a:prstClr val="black"/>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独立行政法人労働者健康安全機構　</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産業保健・賃金援護部　産業保健業務指導課</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a:t>
            </a:r>
            <a:r>
              <a:rPr lang="en-US" altLang="ja-JP" sz="1400" dirty="0" smtClean="0">
                <a:solidFill>
                  <a:schemeClr val="tx1"/>
                </a:solidFill>
                <a:latin typeface="メイリオ" pitchFamily="50" charset="-128"/>
                <a:ea typeface="メイリオ" pitchFamily="50" charset="-128"/>
                <a:cs typeface="メイリオ" pitchFamily="50" charset="-128"/>
              </a:rPr>
              <a:t>212-0013</a:t>
            </a: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神奈川県川崎市幸区堀川町</a:t>
            </a:r>
            <a:r>
              <a:rPr lang="en-US" altLang="ja-JP" sz="1400" dirty="0" smtClean="0">
                <a:solidFill>
                  <a:schemeClr val="tx1"/>
                </a:solidFill>
                <a:latin typeface="メイリオ" pitchFamily="50" charset="-128"/>
                <a:ea typeface="メイリオ" pitchFamily="50" charset="-128"/>
                <a:cs typeface="メイリオ" pitchFamily="50" charset="-128"/>
              </a:rPr>
              <a:t>580</a:t>
            </a:r>
            <a:r>
              <a:rPr lang="ja-JP" altLang="en-US" sz="1400" dirty="0" smtClean="0">
                <a:solidFill>
                  <a:schemeClr val="tx1"/>
                </a:solidFill>
                <a:latin typeface="メイリオ" pitchFamily="50" charset="-128"/>
                <a:ea typeface="メイリオ" pitchFamily="50" charset="-128"/>
                <a:cs typeface="メイリオ" pitchFamily="50" charset="-128"/>
              </a:rPr>
              <a:t>　ソリッドスクエア東館</a:t>
            </a:r>
            <a:r>
              <a:rPr lang="en-US" altLang="ja-JP" sz="1400" dirty="0" smtClean="0">
                <a:solidFill>
                  <a:schemeClr val="tx1"/>
                </a:solidFill>
                <a:latin typeface="メイリオ" pitchFamily="50" charset="-128"/>
                <a:ea typeface="メイリオ" pitchFamily="50" charset="-128"/>
                <a:cs typeface="メイリオ" pitchFamily="50" charset="-128"/>
              </a:rPr>
              <a:t>17</a:t>
            </a:r>
            <a:r>
              <a:rPr lang="ja-JP" altLang="en-US" sz="1400" dirty="0" smtClean="0">
                <a:solidFill>
                  <a:schemeClr val="tx1"/>
                </a:solidFill>
                <a:latin typeface="メイリオ" pitchFamily="50" charset="-128"/>
                <a:ea typeface="メイリオ" pitchFamily="50" charset="-128"/>
                <a:cs typeface="メイリオ" pitchFamily="50" charset="-128"/>
              </a:rPr>
              <a:t>階</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電話番号　　　</a:t>
            </a:r>
            <a:r>
              <a:rPr lang="en-US" altLang="ja-JP" sz="1400" dirty="0" smtClean="0">
                <a:solidFill>
                  <a:schemeClr val="tx1"/>
                </a:solidFill>
                <a:latin typeface="メイリオ" pitchFamily="50" charset="-128"/>
                <a:ea typeface="メイリオ" pitchFamily="50" charset="-128"/>
                <a:cs typeface="メイリオ" pitchFamily="50" charset="-128"/>
              </a:rPr>
              <a:t>044-556-9866</a:t>
            </a: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ホームページ　</a:t>
            </a:r>
            <a:r>
              <a:rPr lang="en-US" altLang="ja-JP" sz="1250" b="1" spc="-150" dirty="0">
                <a:solidFill>
                  <a:schemeClr val="tx1"/>
                </a:solidFill>
                <a:latin typeface="ＭＳ ゴシック" pitchFamily="49" charset="-128"/>
                <a:ea typeface="ＭＳ ゴシック" pitchFamily="49" charset="-128"/>
                <a:cs typeface="メイリオ" pitchFamily="50" charset="-128"/>
              </a:rPr>
              <a:t>http://</a:t>
            </a:r>
            <a:r>
              <a:rPr lang="en-US" altLang="ja-JP" sz="1250" b="1" spc="-150" dirty="0" smtClean="0">
                <a:solidFill>
                  <a:schemeClr val="tx1"/>
                </a:solidFill>
                <a:latin typeface="ＭＳ ゴシック" pitchFamily="49" charset="-128"/>
                <a:ea typeface="ＭＳ ゴシック" pitchFamily="49" charset="-128"/>
                <a:cs typeface="メイリオ" pitchFamily="50" charset="-128"/>
              </a:rPr>
              <a:t>www.johas.go.jp/sangyouhoken/stresscheck/tabid/1005/Default.aspx</a:t>
            </a:r>
            <a:r>
              <a:rPr kumimoji="1" lang="ja-JP" altLang="en-US" sz="1200" spc="-150" dirty="0" smtClean="0">
                <a:solidFill>
                  <a:schemeClr val="tx1"/>
                </a:solidFill>
                <a:latin typeface="メイリオ" pitchFamily="50" charset="-128"/>
                <a:ea typeface="メイリオ" pitchFamily="50" charset="-128"/>
                <a:cs typeface="メイリオ" pitchFamily="50" charset="-128"/>
              </a:rPr>
              <a:t>　</a:t>
            </a:r>
            <a:r>
              <a:rPr kumimoji="1" lang="ja-JP" altLang="en-US" sz="1400" dirty="0" smtClean="0">
                <a:solidFill>
                  <a:schemeClr val="tx1"/>
                </a:solidFill>
                <a:latin typeface="メイリオ" pitchFamily="50" charset="-128"/>
                <a:ea typeface="メイリオ" pitchFamily="50" charset="-128"/>
                <a:cs typeface="メイリオ" pitchFamily="50" charset="-128"/>
              </a:rPr>
              <a:t>　　　</a:t>
            </a:r>
            <a:endParaRPr kumimoji="1"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a:t>
            </a:r>
            <a:r>
              <a:rPr kumimoji="1" lang="en-US" altLang="ja-JP" sz="1200" dirty="0" smtClean="0">
                <a:solidFill>
                  <a:schemeClr val="tx1"/>
                </a:solidFill>
                <a:latin typeface="メイリオ" pitchFamily="50" charset="-128"/>
                <a:ea typeface="メイリオ" pitchFamily="50" charset="-128"/>
                <a:cs typeface="メイリオ" pitchFamily="50" charset="-128"/>
              </a:rPr>
              <a:t>※</a:t>
            </a:r>
            <a:r>
              <a:rPr kumimoji="1" lang="ja-JP" altLang="en-US" sz="1200" dirty="0" smtClean="0">
                <a:solidFill>
                  <a:schemeClr val="tx1"/>
                </a:solidFill>
                <a:latin typeface="メイリオ" pitchFamily="50" charset="-128"/>
                <a:ea typeface="メイリオ" pitchFamily="50" charset="-128"/>
                <a:cs typeface="メイリオ" pitchFamily="50" charset="-128"/>
              </a:rPr>
              <a:t>各種様式は、ホームページからダウンロードしてご利用ください。</a:t>
            </a:r>
            <a:endParaRPr kumimoji="1" lang="ja-JP" altLang="en-US" sz="1200"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5698897" y="9779367"/>
            <a:ext cx="1130877" cy="250448"/>
          </a:xfrm>
          <a:prstGeom prst="rect">
            <a:avLst/>
          </a:prstGeom>
        </p:spPr>
        <p:txBody>
          <a:bodyPr wrap="none" lIns="95626" tIns="47813" rIns="95626" bIns="47813">
            <a:spAutoFit/>
          </a:bodyPr>
          <a:lstStyle/>
          <a:p>
            <a:pPr algn="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 name="テキスト ボックス 9"/>
          <p:cNvSpPr txBox="1"/>
          <p:nvPr/>
        </p:nvSpPr>
        <p:spPr>
          <a:xfrm>
            <a:off x="0" y="163261"/>
            <a:ext cx="3894199" cy="416818"/>
          </a:xfrm>
          <a:prstGeom prst="rect">
            <a:avLst/>
          </a:prstGeom>
          <a:noFill/>
          <a:ln>
            <a:noFill/>
          </a:ln>
        </p:spPr>
        <p:style>
          <a:lnRef idx="2">
            <a:schemeClr val="accent5">
              <a:shade val="50000"/>
            </a:schemeClr>
          </a:lnRef>
          <a:fillRef idx="1">
            <a:schemeClr val="accent5"/>
          </a:fillRef>
          <a:effectRef idx="0">
            <a:schemeClr val="accent5"/>
          </a:effectRef>
          <a:fontRef idx="minor">
            <a:schemeClr val="lt1"/>
          </a:fontRef>
        </p:style>
        <p:txBody>
          <a:bodyPr wrap="square" lIns="95626" tIns="71991" rIns="95626" bIns="35996" rtlCol="0" anchor="ctr">
            <a:spAutoFit/>
          </a:bodyPr>
          <a:lstStyle/>
          <a:p>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助成金ご利用の流れ</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9" name="テキスト ボックス 18"/>
          <p:cNvSpPr txBox="1"/>
          <p:nvPr/>
        </p:nvSpPr>
        <p:spPr>
          <a:xfrm>
            <a:off x="233415" y="440675"/>
            <a:ext cx="6732668" cy="5985525"/>
          </a:xfrm>
          <a:prstGeom prst="rect">
            <a:avLst/>
          </a:prstGeom>
          <a:noFill/>
          <a:ln w="19050">
            <a:noFill/>
          </a:ln>
        </p:spPr>
        <p:style>
          <a:lnRef idx="2">
            <a:schemeClr val="accent5"/>
          </a:lnRef>
          <a:fillRef idx="1">
            <a:schemeClr val="lt1"/>
          </a:fillRef>
          <a:effectRef idx="0">
            <a:schemeClr val="accent5"/>
          </a:effectRef>
          <a:fontRef idx="minor">
            <a:schemeClr val="dk1"/>
          </a:fontRef>
        </p:style>
        <p:txBody>
          <a:bodyPr wrap="square" lIns="37647" tIns="323961" rIns="0" bIns="107987" rtlCol="0" anchor="ctr" anchorCtr="0">
            <a:noAutofit/>
          </a:bodyPr>
          <a:lstStyle/>
          <a:p>
            <a:pPr>
              <a:spcBef>
                <a:spcPts val="628"/>
              </a:spcBef>
            </a:pP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下矢印 3"/>
          <p:cNvSpPr/>
          <p:nvPr/>
        </p:nvSpPr>
        <p:spPr>
          <a:xfrm>
            <a:off x="3259897" y="3361471"/>
            <a:ext cx="465200" cy="236861"/>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下矢印 4"/>
          <p:cNvSpPr/>
          <p:nvPr/>
        </p:nvSpPr>
        <p:spPr>
          <a:xfrm>
            <a:off x="3259897" y="4715933"/>
            <a:ext cx="539752" cy="237065"/>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72065" y="580079"/>
            <a:ext cx="6457709" cy="2686510"/>
          </a:xfrm>
          <a:prstGeom prst="rect">
            <a:avLst/>
          </a:prstGeom>
          <a:solidFill>
            <a:schemeClr val="bg2"/>
          </a:solidFill>
          <a:ln>
            <a:solidFill>
              <a:schemeClr val="bg2"/>
            </a:solidFill>
          </a:ln>
          <a:effectLst>
            <a:outerShdw blurRad="50800" dist="50800" dir="5400000" algn="ctr" rotWithShape="0">
              <a:schemeClr val="bg2">
                <a:alpha val="30000"/>
              </a:schemeClr>
            </a:out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28"/>
              </a:spcBef>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①登録の届出（労働者健康安全機構へ）</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提出書類</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ストレスチェック助成金事業場</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登録</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届</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600"/>
              </a:lnSpc>
            </a:pP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添付書類</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選任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との契約書の写</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要件を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備えた医師であることを</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証明</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する書類</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写</a:t>
            </a: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事業場の労働保険概算・確定申告書</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の写</a:t>
            </a: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・ストレスチェックの実施を別機関が行う場合には様式第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号及び、実</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施者の要件を備えていることを証明する書類の写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・事業場あての返信用封筒（受理書返信用）</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600"/>
              </a:lnSpc>
            </a:pP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届出</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期間</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月１日から</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日まで</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400"/>
              </a:lnSpc>
            </a:pPr>
            <a:endParaRPr lang="en-US" altLang="ja-JP"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17780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ただし、届出期間中でも、助成金支給申請の受付を終了することが</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kumimoji="1" lang="ja-JP" altLang="en-US" dirty="0">
              <a:solidFill>
                <a:srgbClr val="FF0000"/>
              </a:solidFill>
            </a:endParaRPr>
          </a:p>
        </p:txBody>
      </p:sp>
      <p:sp>
        <p:nvSpPr>
          <p:cNvPr id="8" name="正方形/長方形 7"/>
          <p:cNvSpPr/>
          <p:nvPr/>
        </p:nvSpPr>
        <p:spPr>
          <a:xfrm>
            <a:off x="372064" y="3691478"/>
            <a:ext cx="6457710" cy="948261"/>
          </a:xfrm>
          <a:prstGeom prst="rect">
            <a:avLst/>
          </a:prstGeom>
          <a:solidFill>
            <a:schemeClr val="bg2"/>
          </a:solidFill>
          <a:ln>
            <a:solidFill>
              <a:schemeClr val="bg2"/>
            </a:solidFill>
          </a:ln>
          <a:effectLst>
            <a:outerShdw blurRad="50800" dist="50800" dir="5400000" algn="ctr" rotWithShape="0">
              <a:srgbClr val="000000">
                <a:alpha val="30000"/>
              </a:srgbClr>
            </a:out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7800"/>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通知書受理後</a:t>
            </a: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か月以内に</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②ストレスチェックの実施について、産業医からの助言、労使での審議、従業員への説</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明・情報提供</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③ストレスチェックを実施、従業員への結果の通知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④ストレスチェックに係る産業医による面接指導などの実施</a:t>
            </a:r>
            <a:endParaRPr kumimoji="1" lang="ja-JP" altLang="en-US" dirty="0"/>
          </a:p>
        </p:txBody>
      </p:sp>
      <p:sp>
        <p:nvSpPr>
          <p:cNvPr id="9" name="正方形/長方形 8"/>
          <p:cNvSpPr/>
          <p:nvPr/>
        </p:nvSpPr>
        <p:spPr>
          <a:xfrm>
            <a:off x="372064" y="4995332"/>
            <a:ext cx="6457710" cy="1354667"/>
          </a:xfrm>
          <a:prstGeom prst="rect">
            <a:avLst/>
          </a:prstGeom>
          <a:solidFill>
            <a:schemeClr val="bg2"/>
          </a:solidFill>
          <a:ln>
            <a:solidFill>
              <a:schemeClr val="bg2"/>
            </a:solidFill>
          </a:ln>
          <a:effectLst>
            <a:outerShdw blurRad="50800" dist="50800" dir="5400000" algn="ctr" rotWithShape="0">
              <a:srgbClr val="000000">
                <a:alpha val="30000"/>
              </a:srgbClr>
            </a:out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⑤助成金支給申請（労働者健康安全機構へ）</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1600"/>
              </a:lnSpc>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提出書類</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助成金支給申請書（ストレスチェック実施者</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産業医の確認</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が必要</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600"/>
              </a:lnSpc>
            </a:pP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1600"/>
              </a:lnSpc>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添付書類</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ストレスチェック実施者</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への費用</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の支払いを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証明</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書類</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600"/>
              </a:lnSpc>
            </a:pP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申請期間</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400"/>
              </a:lnSpc>
            </a:pP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ただし、申請期間中でも、助成金支給申請の受付を終了することがあります。</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21830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wrap="square" lIns="36000" tIns="144000" rIns="36000" bIns="36000" rtlCol="0" anchor="t" anchorCtr="0">
        <a:spAutoFit/>
      </a:bodyPr>
      <a:lstStyle>
        <a:defPPr>
          <a:spcBef>
            <a:spcPts val="600"/>
          </a:spcBef>
          <a:defRPr sz="14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3735</TotalTime>
  <Words>299</Words>
  <Application>Microsoft Office PowerPoint</Application>
  <PresentationFormat>ユーザー設定</PresentationFormat>
  <Paragraphs>82</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dc:creator>
  <cp:lastModifiedBy>No7</cp:lastModifiedBy>
  <cp:revision>270</cp:revision>
  <cp:lastPrinted>2016-04-18T00:27:01Z</cp:lastPrinted>
  <dcterms:created xsi:type="dcterms:W3CDTF">2014-01-17T00:11:38Z</dcterms:created>
  <dcterms:modified xsi:type="dcterms:W3CDTF">2016-04-18T01:03:28Z</dcterms:modified>
</cp:coreProperties>
</file>